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66" r:id="rId2"/>
    <p:sldId id="258" r:id="rId3"/>
    <p:sldId id="260" r:id="rId4"/>
    <p:sldId id="269" r:id="rId5"/>
    <p:sldId id="259" r:id="rId6"/>
    <p:sldId id="261" r:id="rId7"/>
    <p:sldId id="262" r:id="rId8"/>
    <p:sldId id="263" r:id="rId9"/>
    <p:sldId id="264" r:id="rId10"/>
    <p:sldId id="272" r:id="rId11"/>
    <p:sldId id="265" r:id="rId12"/>
    <p:sldId id="274" r:id="rId13"/>
    <p:sldId id="275" r:id="rId14"/>
    <p:sldId id="276" r:id="rId15"/>
  </p:sldIdLst>
  <p:sldSz cx="9144000" cy="6858000" type="screen4x3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94660"/>
  </p:normalViewPr>
  <p:slideViewPr>
    <p:cSldViewPr>
      <p:cViewPr>
        <p:scale>
          <a:sx n="100" d="100"/>
          <a:sy n="100" d="100"/>
        </p:scale>
        <p:origin x="-139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9035" tIns="49517" rIns="99035" bIns="495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9035" tIns="49517" rIns="99035" bIns="49517" rtlCol="0"/>
          <a:lstStyle>
            <a:lvl1pPr algn="r">
              <a:defRPr sz="1300"/>
            </a:lvl1pPr>
          </a:lstStyle>
          <a:p>
            <a:fld id="{974B78F4-AD39-46EE-ADC0-BE646DBA075A}" type="datetimeFigureOut">
              <a:rPr lang="ko-KR" altLang="en-US" smtClean="0"/>
              <a:pPr/>
              <a:t>2010-09-08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5" tIns="49517" rIns="99035" bIns="49517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9035" tIns="49517" rIns="99035" bIns="49517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9035" tIns="49517" rIns="99035" bIns="495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9035" tIns="49517" rIns="99035" bIns="49517" rtlCol="0" anchor="b"/>
          <a:lstStyle>
            <a:lvl1pPr algn="r">
              <a:defRPr sz="1300"/>
            </a:lvl1pPr>
          </a:lstStyle>
          <a:p>
            <a:fld id="{46F973C6-3026-4AE7-BA41-E254AFE044E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973C6-3026-4AE7-BA41-E254AFE044E0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altLang="ko-KR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BAB56-9E73-4E8E-AC63-7F68BA782476}" type="datetimeFigureOut">
              <a:rPr lang="ko-KR" altLang="en-US" smtClean="0"/>
              <a:pPr/>
              <a:t>2010-09-08</a:t>
            </a:fld>
            <a:endParaRPr lang="ko-KR" alt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B95D13-44D8-47F5-8D6C-35A773BC517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BAB56-9E73-4E8E-AC63-7F68BA782476}" type="datetimeFigureOut">
              <a:rPr lang="ko-KR" altLang="en-US" smtClean="0"/>
              <a:pPr/>
              <a:t>2010-09-08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B95D13-44D8-47F5-8D6C-35A773BC517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BAB56-9E73-4E8E-AC63-7F68BA782476}" type="datetimeFigureOut">
              <a:rPr lang="ko-KR" altLang="en-US" smtClean="0"/>
              <a:pPr/>
              <a:t>2010-09-08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B95D13-44D8-47F5-8D6C-35A773BC517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BAB56-9E73-4E8E-AC63-7F68BA782476}" type="datetimeFigureOut">
              <a:rPr lang="ko-KR" altLang="en-US" smtClean="0"/>
              <a:pPr/>
              <a:t>2010-09-08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B95D13-44D8-47F5-8D6C-35A773BC517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BAB56-9E73-4E8E-AC63-7F68BA782476}" type="datetimeFigureOut">
              <a:rPr lang="ko-KR" altLang="en-US" smtClean="0"/>
              <a:pPr/>
              <a:t>2010-09-08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B95D13-44D8-47F5-8D6C-35A773BC517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BAB56-9E73-4E8E-AC63-7F68BA782476}" type="datetimeFigureOut">
              <a:rPr lang="ko-KR" altLang="en-US" smtClean="0"/>
              <a:pPr/>
              <a:t>2010-09-08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B95D13-44D8-47F5-8D6C-35A773BC517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BAB56-9E73-4E8E-AC63-7F68BA782476}" type="datetimeFigureOut">
              <a:rPr lang="ko-KR" altLang="en-US" smtClean="0"/>
              <a:pPr/>
              <a:t>2010-09-08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B95D13-44D8-47F5-8D6C-35A773BC517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BAB56-9E73-4E8E-AC63-7F68BA782476}" type="datetimeFigureOut">
              <a:rPr lang="ko-KR" altLang="en-US" smtClean="0"/>
              <a:pPr/>
              <a:t>2010-09-08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B95D13-44D8-47F5-8D6C-35A773BC517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BAB56-9E73-4E8E-AC63-7F68BA782476}" type="datetimeFigureOut">
              <a:rPr lang="ko-KR" altLang="en-US" smtClean="0"/>
              <a:pPr/>
              <a:t>2010-09-08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B95D13-44D8-47F5-8D6C-35A773BC517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BAB56-9E73-4E8E-AC63-7F68BA782476}" type="datetimeFigureOut">
              <a:rPr lang="ko-KR" altLang="en-US" smtClean="0"/>
              <a:pPr/>
              <a:t>2010-09-08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B95D13-44D8-47F5-8D6C-35A773BC517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BAB56-9E73-4E8E-AC63-7F68BA782476}" type="datetimeFigureOut">
              <a:rPr lang="ko-KR" altLang="en-US" smtClean="0"/>
              <a:pPr/>
              <a:t>2010-09-08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B95D13-44D8-47F5-8D6C-35A773BC517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altLang="ko-KR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  <a:p>
            <a:pPr lvl="1" eaLnBrk="1" latinLnBrk="0" hangingPunct="1"/>
            <a:r>
              <a:rPr kumimoji="0" lang="en-US" altLang="ko-KR" smtClean="0"/>
              <a:t>Second level</a:t>
            </a:r>
          </a:p>
          <a:p>
            <a:pPr lvl="2" eaLnBrk="1" latinLnBrk="0" hangingPunct="1"/>
            <a:r>
              <a:rPr kumimoji="0" lang="en-US" altLang="ko-KR" smtClean="0"/>
              <a:t>Third level</a:t>
            </a:r>
          </a:p>
          <a:p>
            <a:pPr lvl="3" eaLnBrk="1" latinLnBrk="0" hangingPunct="1"/>
            <a:r>
              <a:rPr kumimoji="0" lang="en-US" altLang="ko-KR" smtClean="0"/>
              <a:t>Fourth level</a:t>
            </a:r>
          </a:p>
          <a:p>
            <a:pPr lvl="4" eaLnBrk="1" latinLnBrk="0" hangingPunct="1"/>
            <a:r>
              <a:rPr kumimoji="0" lang="en-US" altLang="ko-KR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CEBAB56-9E73-4E8E-AC63-7F68BA782476}" type="datetimeFigureOut">
              <a:rPr lang="ko-KR" altLang="en-US" smtClean="0"/>
              <a:pPr/>
              <a:t>2010-09-08</a:t>
            </a:fld>
            <a:endParaRPr lang="ko-KR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FB95D13-44D8-47F5-8D6C-35A773BC517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1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1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1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1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1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1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1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6000"/>
          </a:blip>
          <a:stretch>
            <a:fillRect/>
          </a:stretch>
        </p:blipFill>
        <p:spPr bwMode="auto">
          <a:xfrm>
            <a:off x="1143000" y="116632"/>
            <a:ext cx="8001000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18642" y="5877272"/>
            <a:ext cx="4176464" cy="936104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defRPr/>
            </a:pPr>
            <a:r>
              <a:rPr lang="en-US" altLang="ko-KR" sz="1100" b="1" dirty="0" err="1" smtClean="0">
                <a:solidFill>
                  <a:srgbClr val="0070C0"/>
                </a:solidFill>
                <a:latin typeface="Tahoma" pitchFamily="34" charset="0"/>
                <a:ea typeface="굴림" pitchFamily="50" charset="-127"/>
                <a:cs typeface="Tahoma" pitchFamily="34" charset="0"/>
              </a:rPr>
              <a:t>Mtide</a:t>
            </a:r>
            <a:r>
              <a:rPr lang="en-US" altLang="ko-KR" sz="1100" b="1" dirty="0" smtClean="0">
                <a:solidFill>
                  <a:srgbClr val="0070C0"/>
                </a:solidFill>
                <a:latin typeface="Tahoma" pitchFamily="34" charset="0"/>
                <a:ea typeface="굴림" pitchFamily="50" charset="-127"/>
                <a:cs typeface="Tahoma" pitchFamily="34" charset="0"/>
              </a:rPr>
              <a:t> Engineering &amp; Trading Pte Ltd</a:t>
            </a:r>
            <a:endParaRPr lang="en-US" altLang="ko-KR" sz="1100" dirty="0">
              <a:solidFill>
                <a:srgbClr val="0070C0"/>
              </a:solidFill>
              <a:latin typeface="Tahoma" pitchFamily="34" charset="0"/>
              <a:ea typeface="굴림" pitchFamily="50" charset="-127"/>
              <a:cs typeface="Tahoma" pitchFamily="34" charset="0"/>
            </a:endParaRPr>
          </a:p>
          <a:p>
            <a:pPr>
              <a:defRPr/>
            </a:pPr>
            <a:r>
              <a:rPr lang="en-US" altLang="ko-KR" sz="100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120 Lower Delta Road # 12-12 </a:t>
            </a:r>
            <a:r>
              <a:rPr lang="en-US" altLang="ko-KR" sz="1000" dirty="0" err="1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Cendex</a:t>
            </a:r>
            <a:r>
              <a:rPr lang="en-US" altLang="ko-KR" sz="100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Centre Singapore 169208</a:t>
            </a:r>
          </a:p>
          <a:p>
            <a:pPr>
              <a:defRPr/>
            </a:pPr>
            <a:r>
              <a:rPr lang="en-US" altLang="ko-KR" sz="100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Tel : +(</a:t>
            </a:r>
            <a:r>
              <a:rPr lang="en-US" altLang="ko-KR" sz="10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65)6396 </a:t>
            </a:r>
            <a:r>
              <a:rPr lang="en-US" altLang="ko-KR" sz="100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5474 </a:t>
            </a:r>
            <a:r>
              <a:rPr lang="en-US" altLang="ko-KR" sz="10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Fax</a:t>
            </a:r>
            <a:r>
              <a:rPr lang="en-US" altLang="ko-KR" sz="100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: +(</a:t>
            </a:r>
            <a:r>
              <a:rPr lang="en-US" altLang="ko-KR" sz="10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65)6396 </a:t>
            </a:r>
            <a:r>
              <a:rPr lang="en-US" altLang="ko-KR" sz="100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5472  Mail : </a:t>
            </a:r>
            <a:r>
              <a:rPr lang="en-US" altLang="ko-KR" sz="1000" u="sng" dirty="0" smtClean="0">
                <a:solidFill>
                  <a:srgbClr val="0070C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operation@mtide.com.sg</a:t>
            </a:r>
          </a:p>
          <a:p>
            <a:pPr>
              <a:defRPr/>
            </a:pPr>
            <a:r>
              <a:rPr lang="en-US" altLang="ko-KR" sz="1200" b="1" dirty="0" smtClean="0">
                <a:solidFill>
                  <a:srgbClr val="0070C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PIC : Mr. Greg Kim Y. B. / Mr. Peter Ha Y. H.</a:t>
            </a:r>
            <a:endParaRPr lang="en-US" altLang="ko-KR" sz="1200" b="1" dirty="0">
              <a:solidFill>
                <a:srgbClr val="0070C0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  <a:p>
            <a:pPr>
              <a:defRPr/>
            </a:pPr>
            <a:r>
              <a:rPr lang="en-US" altLang="ko-KR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굴림" pitchFamily="50" charset="-127"/>
              </a:rPr>
              <a:t>Singapore Mobile : +65 9752 1034</a:t>
            </a:r>
          </a:p>
        </p:txBody>
      </p:sp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88640"/>
            <a:ext cx="648072" cy="86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99592" y="442764"/>
            <a:ext cx="7488832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000099"/>
              </a:buClr>
            </a:pPr>
            <a:r>
              <a:rPr lang="en-US" altLang="ko-KR" sz="3200" b="1" dirty="0" smtClean="0">
                <a:solidFill>
                  <a:srgbClr val="003399"/>
                </a:solidFill>
                <a:ea typeface="굴림" pitchFamily="50" charset="-127"/>
              </a:rPr>
              <a:t>SOUTH KOREA</a:t>
            </a:r>
          </a:p>
          <a:p>
            <a:pPr lvl="1">
              <a:buClr>
                <a:srgbClr val="000099"/>
              </a:buClr>
            </a:pPr>
            <a:endParaRPr lang="en-US" altLang="ko-KR" sz="2300" b="1" dirty="0" smtClean="0">
              <a:solidFill>
                <a:srgbClr val="003399"/>
              </a:solidFill>
              <a:ea typeface="굴림" pitchFamily="50" charset="-127"/>
            </a:endParaRPr>
          </a:p>
          <a:p>
            <a:pPr lvl="1">
              <a:buClr>
                <a:srgbClr val="000099"/>
              </a:buClr>
            </a:pPr>
            <a:r>
              <a:rPr lang="en-US" altLang="ko-KR" sz="2400" b="1" dirty="0" smtClean="0">
                <a:solidFill>
                  <a:srgbClr val="003399"/>
                </a:solidFill>
                <a:ea typeface="굴림" pitchFamily="50" charset="-127"/>
              </a:rPr>
              <a:t>Arranging </a:t>
            </a:r>
            <a:r>
              <a:rPr lang="en-US" altLang="ko-KR" sz="2450" b="1" dirty="0" smtClean="0">
                <a:solidFill>
                  <a:srgbClr val="003399"/>
                </a:solidFill>
                <a:ea typeface="굴림" pitchFamily="50" charset="-127"/>
              </a:rPr>
              <a:t>Vessel </a:t>
            </a:r>
            <a:r>
              <a:rPr lang="en-US" altLang="ko-KR" sz="2450" b="1" dirty="0" err="1" smtClean="0">
                <a:solidFill>
                  <a:srgbClr val="003399"/>
                </a:solidFill>
                <a:ea typeface="굴림" pitchFamily="50" charset="-127"/>
              </a:rPr>
              <a:t>Drydock</a:t>
            </a:r>
            <a:r>
              <a:rPr lang="en-US" altLang="ko-KR" sz="2450" b="1" dirty="0" smtClean="0">
                <a:solidFill>
                  <a:srgbClr val="003399"/>
                </a:solidFill>
                <a:ea typeface="굴림" pitchFamily="50" charset="-127"/>
              </a:rPr>
              <a:t> &amp; Repair Consulting</a:t>
            </a:r>
          </a:p>
          <a:p>
            <a:pPr lvl="1">
              <a:buClr>
                <a:srgbClr val="000099"/>
              </a:buClr>
            </a:pPr>
            <a:endParaRPr lang="en-US" altLang="ko-KR" sz="1100" b="1" dirty="0" smtClean="0">
              <a:solidFill>
                <a:srgbClr val="003399"/>
              </a:solidFill>
              <a:ea typeface="굴림" pitchFamily="50" charset="-127"/>
            </a:endParaRPr>
          </a:p>
          <a:p>
            <a:pPr lvl="1">
              <a:buClr>
                <a:srgbClr val="000099"/>
              </a:buClr>
            </a:pPr>
            <a:r>
              <a:rPr lang="en-US" altLang="ko-KR" sz="2450" b="1" dirty="0" smtClean="0">
                <a:solidFill>
                  <a:srgbClr val="003399"/>
                </a:solidFill>
                <a:ea typeface="굴림" pitchFamily="50" charset="-127"/>
              </a:rPr>
              <a:t>New Building Consultant</a:t>
            </a:r>
          </a:p>
          <a:p>
            <a:pPr lvl="1">
              <a:buClr>
                <a:srgbClr val="000099"/>
              </a:buClr>
            </a:pPr>
            <a:endParaRPr lang="en-US" altLang="ko-KR" sz="1200" b="1" dirty="0" smtClean="0">
              <a:solidFill>
                <a:srgbClr val="003399"/>
              </a:solidFill>
              <a:ea typeface="굴림" pitchFamily="50" charset="-127"/>
            </a:endParaRPr>
          </a:p>
          <a:p>
            <a:pPr lvl="1">
              <a:buClr>
                <a:srgbClr val="000099"/>
              </a:buClr>
            </a:pPr>
            <a:r>
              <a:rPr lang="en-US" altLang="ko-KR" sz="2000" b="1" dirty="0" smtClean="0">
                <a:solidFill>
                  <a:srgbClr val="003399"/>
                </a:solidFill>
                <a:ea typeface="굴림" pitchFamily="50" charset="-127"/>
              </a:rPr>
              <a:t>Korea Marine Product sales</a:t>
            </a:r>
          </a:p>
          <a:p>
            <a:pPr lvl="1">
              <a:buClr>
                <a:srgbClr val="000099"/>
              </a:buClr>
            </a:pPr>
            <a:endParaRPr lang="en-US" altLang="ko-KR" sz="3600" b="1" dirty="0" smtClean="0">
              <a:solidFill>
                <a:srgbClr val="003399"/>
              </a:solidFill>
              <a:ea typeface="굴림" pitchFamily="50" charset="-127"/>
            </a:endParaRPr>
          </a:p>
        </p:txBody>
      </p:sp>
      <p:pic>
        <p:nvPicPr>
          <p:cNvPr id="1027" name="Picture 3" descr="C:\Users\John\Desktop\d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938164"/>
            <a:ext cx="238125" cy="247650"/>
          </a:xfrm>
          <a:prstGeom prst="rect">
            <a:avLst/>
          </a:prstGeom>
          <a:noFill/>
        </p:spPr>
      </p:pic>
      <p:pic>
        <p:nvPicPr>
          <p:cNvPr id="1026" name="Picture 2" descr="C:\Users\John\Desktop\Shipyard Brocher\do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5117" y="2492896"/>
            <a:ext cx="191592" cy="199256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893940" y="5877272"/>
            <a:ext cx="4376192" cy="936104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defRPr/>
            </a:pPr>
            <a:r>
              <a:rPr lang="en-US" altLang="ko-KR" sz="1100" b="1" dirty="0" err="1" smtClean="0">
                <a:solidFill>
                  <a:srgbClr val="0070C0"/>
                </a:solidFill>
                <a:latin typeface="Tahoma" pitchFamily="34" charset="0"/>
                <a:ea typeface="굴림" pitchFamily="50" charset="-127"/>
                <a:cs typeface="Tahoma" pitchFamily="34" charset="0"/>
              </a:rPr>
              <a:t>Mtide</a:t>
            </a:r>
            <a:r>
              <a:rPr lang="en-US" altLang="ko-KR" sz="1100" b="1" dirty="0" smtClean="0">
                <a:solidFill>
                  <a:srgbClr val="0070C0"/>
                </a:solidFill>
                <a:latin typeface="Tahoma" pitchFamily="34" charset="0"/>
                <a:ea typeface="굴림" pitchFamily="50" charset="-127"/>
                <a:cs typeface="Tahoma" pitchFamily="34" charset="0"/>
              </a:rPr>
              <a:t> Korea Co., Ltd.</a:t>
            </a:r>
            <a:endParaRPr lang="en-US" altLang="ko-KR" sz="1100" dirty="0">
              <a:solidFill>
                <a:srgbClr val="0070C0"/>
              </a:solidFill>
              <a:latin typeface="Tahoma" pitchFamily="34" charset="0"/>
              <a:ea typeface="굴림" pitchFamily="50" charset="-127"/>
              <a:cs typeface="Tahoma" pitchFamily="34" charset="0"/>
            </a:endParaRPr>
          </a:p>
          <a:p>
            <a:pPr>
              <a:defRPr/>
            </a:pPr>
            <a:r>
              <a:rPr lang="en-US" altLang="ko-KR" sz="1000" dirty="0" err="1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Rm</a:t>
            </a:r>
            <a:r>
              <a:rPr lang="en-US" altLang="ko-KR" sz="10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907 </a:t>
            </a:r>
            <a:r>
              <a:rPr lang="en-US" altLang="ko-KR" sz="1000" dirty="0" err="1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Hyoryeong</a:t>
            </a:r>
            <a:r>
              <a:rPr lang="en-US" altLang="ko-KR" sz="10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Bldg, #1, </a:t>
            </a:r>
            <a:r>
              <a:rPr lang="en-US" altLang="ko-KR" sz="1000" dirty="0" err="1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Mugyo</a:t>
            </a:r>
            <a:r>
              <a:rPr lang="en-US" altLang="ko-KR" sz="10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-dong, Jung-</a:t>
            </a:r>
            <a:r>
              <a:rPr lang="en-US" altLang="ko-KR" sz="1000" dirty="0" err="1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gu</a:t>
            </a:r>
            <a:r>
              <a:rPr lang="en-US" altLang="ko-KR" sz="10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, Korea (100-170)</a:t>
            </a:r>
            <a:endParaRPr lang="en-US" altLang="ko-KR" sz="1000" dirty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  <a:p>
            <a:pPr>
              <a:defRPr/>
            </a:pPr>
            <a:r>
              <a:rPr lang="en-US" altLang="ko-KR" sz="100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Tel : </a:t>
            </a:r>
            <a:r>
              <a:rPr lang="en-US" altLang="ko-KR" sz="10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+(82) 2-738-5157  </a:t>
            </a:r>
            <a:r>
              <a:rPr lang="en-US" altLang="ko-KR" sz="100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Fax: </a:t>
            </a:r>
            <a:r>
              <a:rPr lang="en-US" altLang="ko-KR" sz="10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+(82) 2-738-5171  </a:t>
            </a:r>
            <a:r>
              <a:rPr lang="en-US" altLang="ko-KR" sz="100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Mail : </a:t>
            </a:r>
            <a:r>
              <a:rPr lang="en-US" altLang="ko-KR" sz="1000" u="sng" dirty="0" smtClean="0">
                <a:solidFill>
                  <a:srgbClr val="0070C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operation@mtide.com.sg</a:t>
            </a:r>
          </a:p>
          <a:p>
            <a:pPr>
              <a:defRPr/>
            </a:pPr>
            <a:r>
              <a:rPr lang="en-US" altLang="ko-KR" sz="1200" b="1" dirty="0" smtClean="0">
                <a:solidFill>
                  <a:srgbClr val="0070C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PIC : Mr. Greg Kim Y. B. / Mr. Peter Ha Y. H.</a:t>
            </a:r>
            <a:endParaRPr lang="en-US" altLang="ko-KR" sz="1200" b="1" dirty="0">
              <a:solidFill>
                <a:srgbClr val="0070C0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  <a:p>
            <a:pPr>
              <a:defRPr/>
            </a:pPr>
            <a:r>
              <a:rPr lang="en-US" altLang="ko-KR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굴림" pitchFamily="50" charset="-127"/>
              </a:rPr>
              <a:t>Korea Mobile : +82 10 5094 3880</a:t>
            </a:r>
            <a:endParaRPr lang="en-US" altLang="ko-KR" sz="12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Incheon</a:t>
            </a:r>
            <a:endParaRPr lang="en-US" altLang="ko-KR" dirty="0" smtClean="0"/>
          </a:p>
          <a:p>
            <a:r>
              <a:rPr lang="en-US" altLang="ko-KR" sz="1400" dirty="0" err="1" smtClean="0"/>
              <a:t>Samkwang</a:t>
            </a:r>
            <a:r>
              <a:rPr lang="en-US" altLang="ko-KR" sz="1400" dirty="0" smtClean="0"/>
              <a:t> Shipyard</a:t>
            </a:r>
            <a:endParaRPr lang="ko-KR" altLang="en-US" sz="1400" dirty="0"/>
          </a:p>
        </p:txBody>
      </p:sp>
      <p:pic>
        <p:nvPicPr>
          <p:cNvPr id="1026" name="Picture 2" descr="C:\Users\John\Desktop\Shipyard Brocher\sam kwa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420888"/>
            <a:ext cx="3675088" cy="2952328"/>
          </a:xfrm>
          <a:prstGeom prst="rect">
            <a:avLst/>
          </a:prstGeom>
          <a:noFill/>
        </p:spPr>
      </p:pic>
      <p:pic>
        <p:nvPicPr>
          <p:cNvPr id="1027" name="Picture 3" descr="C:\Users\John\Desktop\Shipyard Brocher\samkwan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420888"/>
            <a:ext cx="3957637" cy="2975712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71600" y="116632"/>
            <a:ext cx="7776864" cy="635223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Repair/New Building Shipyard in Korea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Dalian, China</a:t>
            </a:r>
          </a:p>
          <a:p>
            <a:r>
              <a:rPr lang="en-US" altLang="ko-KR" sz="1400" dirty="0" err="1" smtClean="0"/>
              <a:t>Daeyang</a:t>
            </a:r>
            <a:r>
              <a:rPr lang="en-US" altLang="ko-KR" sz="1400" dirty="0" smtClean="0"/>
              <a:t> Shipyard</a:t>
            </a:r>
            <a:endParaRPr lang="ko-KR" altLang="en-US" sz="1400" dirty="0"/>
          </a:p>
        </p:txBody>
      </p:sp>
      <p:pic>
        <p:nvPicPr>
          <p:cNvPr id="7170" name="Picture 2" descr="C:\Users\John\Desktop\Shipyard Brocher\daeya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420888"/>
            <a:ext cx="7153275" cy="1838325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15616" y="4437112"/>
            <a:ext cx="7776864" cy="63522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 VLCC,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LNG, Cape Size/Panamax Size/Handy Size </a:t>
            </a:r>
            <a:r>
              <a:rPr lang="en-US" altLang="ko-KR" sz="1600" b="1" dirty="0" smtClean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Bulk Carrier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71600" y="116632"/>
            <a:ext cx="7776864" cy="635223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Repair/New Building Shipyard in China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85750"/>
            <a:ext cx="8382000" cy="93345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ko-K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  </a:t>
            </a:r>
            <a:r>
              <a:rPr lang="en-US" altLang="ko-KR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Mtide</a:t>
            </a:r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 Engineering &amp; Trading Pte Ltd</a:t>
            </a:r>
            <a:r>
              <a:rPr lang="en-US" altLang="ko-K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/>
            </a:r>
            <a:br>
              <a:rPr lang="en-US" altLang="ko-K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</a:br>
            <a:r>
              <a:rPr lang="en-US" altLang="ko-K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  </a:t>
            </a:r>
            <a:r>
              <a:rPr lang="en-US" altLang="ko-KR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SUBSIDIARY OF MOSESTIDE PTE LTD</a:t>
            </a:r>
            <a:endParaRPr lang="ko-KR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3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r>
              <a:rPr lang="en-US" altLang="ko-KR" dirty="0" smtClean="0">
                <a:ea typeface="굴림" pitchFamily="50" charset="-127"/>
              </a:rPr>
              <a:t>   Repair track Record - 1</a:t>
            </a:r>
          </a:p>
          <a:p>
            <a:pPr>
              <a:lnSpc>
                <a:spcPct val="80000"/>
              </a:lnSpc>
              <a:buClr>
                <a:srgbClr val="000099"/>
              </a:buClr>
              <a:buFont typeface="Wingdings 2" pitchFamily="18" charset="2"/>
              <a:buNone/>
            </a:pPr>
            <a:r>
              <a:rPr lang="en-US" altLang="ko-KR" sz="1400" b="1" dirty="0" smtClean="0">
                <a:solidFill>
                  <a:srgbClr val="003399"/>
                </a:solidFill>
                <a:ea typeface="굴림" pitchFamily="50" charset="-127"/>
                <a:cs typeface="Times New Roman" pitchFamily="18" charset="0"/>
              </a:rPr>
              <a:t> </a:t>
            </a:r>
            <a:r>
              <a:rPr lang="en-US" altLang="ko-KR" sz="1400" dirty="0" smtClean="0">
                <a:ea typeface="굴림" pitchFamily="50" charset="-127"/>
              </a:rPr>
              <a:t>	</a:t>
            </a:r>
          </a:p>
          <a:p>
            <a:pPr>
              <a:lnSpc>
                <a:spcPct val="80000"/>
              </a:lnSpc>
              <a:buClr>
                <a:srgbClr val="000099"/>
              </a:buClr>
              <a:buFont typeface="Wingdings 2" pitchFamily="18" charset="2"/>
              <a:buNone/>
            </a:pPr>
            <a:endParaRPr lang="en-US" altLang="ko-KR" sz="1400" dirty="0" smtClean="0">
              <a:ea typeface="굴림" pitchFamily="50" charset="-127"/>
            </a:endParaRPr>
          </a:p>
          <a:p>
            <a:pPr>
              <a:lnSpc>
                <a:spcPct val="80000"/>
              </a:lnSpc>
              <a:buClr>
                <a:srgbClr val="000099"/>
              </a:buClr>
              <a:buFont typeface="Wingdings 2" pitchFamily="18" charset="2"/>
              <a:buNone/>
            </a:pPr>
            <a:r>
              <a:rPr lang="en-US" altLang="ko-KR" sz="1400" dirty="0" smtClean="0">
                <a:ea typeface="굴림" pitchFamily="50" charset="-127"/>
              </a:rPr>
              <a:t>      2006	February 	Incorporated in Singapore</a:t>
            </a:r>
          </a:p>
          <a:p>
            <a:pPr>
              <a:buFont typeface="Wingdings 2" pitchFamily="18" charset="2"/>
              <a:buNone/>
            </a:pPr>
            <a:r>
              <a:rPr lang="en-US" altLang="ko-KR" sz="1400" dirty="0" smtClean="0">
                <a:ea typeface="굴림" pitchFamily="50" charset="-127"/>
              </a:rPr>
              <a:t>	2007	February	STX Shipyard  Guarantee Job – Repair for bow thruster in port (</a:t>
            </a:r>
            <a:r>
              <a:rPr lang="en-US" altLang="ko-KR" sz="1400" dirty="0" err="1" smtClean="0">
                <a:ea typeface="굴림" pitchFamily="50" charset="-127"/>
              </a:rPr>
              <a:t>Pasirpanjang</a:t>
            </a:r>
            <a:r>
              <a:rPr lang="en-US" altLang="ko-KR" sz="1400" dirty="0" smtClean="0">
                <a:ea typeface="굴림" pitchFamily="50" charset="-127"/>
              </a:rPr>
              <a:t>)</a:t>
            </a:r>
          </a:p>
          <a:p>
            <a:pPr>
              <a:buFont typeface="Wingdings 2" pitchFamily="18" charset="2"/>
              <a:buNone/>
            </a:pPr>
            <a:r>
              <a:rPr lang="en-US" altLang="ko-KR" sz="1400" dirty="0" smtClean="0">
                <a:ea typeface="굴림" pitchFamily="50" charset="-127"/>
              </a:rPr>
              <a:t>	2007	May	Daewoo Logistics (MT TRUST HONOUR) –  Renew anchor &amp; chain in anchorage</a:t>
            </a:r>
          </a:p>
          <a:p>
            <a:pPr>
              <a:buFont typeface="Wingdings 2" pitchFamily="18" charset="2"/>
              <a:buNone/>
            </a:pPr>
            <a:r>
              <a:rPr lang="en-US" altLang="ko-KR" sz="1400" dirty="0" smtClean="0">
                <a:ea typeface="굴림" pitchFamily="50" charset="-127"/>
              </a:rPr>
              <a:t>	2007	August	TB Sandy Pearl – Docking &amp; Repairing in </a:t>
            </a:r>
            <a:r>
              <a:rPr lang="en-US" altLang="ko-KR" sz="1400" dirty="0" err="1" smtClean="0">
                <a:ea typeface="굴림" pitchFamily="50" charset="-127"/>
              </a:rPr>
              <a:t>S’pore</a:t>
            </a:r>
            <a:endParaRPr lang="en-US" altLang="ko-KR" sz="1400" dirty="0" smtClean="0">
              <a:ea typeface="굴림" pitchFamily="50" charset="-127"/>
            </a:endParaRPr>
          </a:p>
          <a:p>
            <a:pPr>
              <a:buFont typeface="Wingdings 2" pitchFamily="18" charset="2"/>
              <a:buNone/>
            </a:pPr>
            <a:r>
              <a:rPr lang="en-US" altLang="ko-KR" sz="1400" dirty="0" smtClean="0">
                <a:ea typeface="굴림" pitchFamily="50" charset="-127"/>
              </a:rPr>
              <a:t>	2007	August	MT ULAN SARI – Repairing for Rudder &amp; Steering System</a:t>
            </a:r>
          </a:p>
          <a:p>
            <a:pPr>
              <a:buFont typeface="Wingdings 2" pitchFamily="18" charset="2"/>
              <a:buNone/>
            </a:pPr>
            <a:r>
              <a:rPr lang="en-US" altLang="ko-KR" sz="1400" dirty="0" smtClean="0">
                <a:ea typeface="굴림" pitchFamily="50" charset="-127"/>
              </a:rPr>
              <a:t>	2007	October	MT DL IRIS – Repairing for M/E &amp; Pump , Motor</a:t>
            </a:r>
          </a:p>
          <a:p>
            <a:pPr>
              <a:buFont typeface="Wingdings 2" pitchFamily="18" charset="2"/>
              <a:buNone/>
            </a:pPr>
            <a:r>
              <a:rPr lang="en-US" altLang="ko-KR" sz="1400" dirty="0" smtClean="0">
                <a:ea typeface="굴림" pitchFamily="50" charset="-127"/>
              </a:rPr>
              <a:t>	2007 	November	MV Daebo Frontier – Install &amp; Modification for Ventilate Fan on </a:t>
            </a:r>
            <a:r>
              <a:rPr lang="en-US" altLang="ko-KR" sz="1400" dirty="0" err="1" smtClean="0">
                <a:ea typeface="굴림" pitchFamily="50" charset="-127"/>
              </a:rPr>
              <a:t>Em’cy</a:t>
            </a:r>
            <a:r>
              <a:rPr lang="en-US" altLang="ko-KR" sz="1400" dirty="0" smtClean="0">
                <a:ea typeface="굴림" pitchFamily="50" charset="-127"/>
              </a:rPr>
              <a:t> G/E RM</a:t>
            </a:r>
          </a:p>
          <a:p>
            <a:pPr>
              <a:buFont typeface="Wingdings 2" pitchFamily="18" charset="2"/>
              <a:buNone/>
            </a:pPr>
            <a:r>
              <a:rPr lang="en-US" altLang="ko-KR" sz="1400" dirty="0" smtClean="0">
                <a:ea typeface="굴림" pitchFamily="50" charset="-127"/>
              </a:rPr>
              <a:t>	2007	December	MV NO.3 SMILE – Install &amp; Modification for Co2 Alarm system &amp; panel</a:t>
            </a:r>
          </a:p>
          <a:p>
            <a:pPr>
              <a:buFont typeface="Wingdings 2" pitchFamily="18" charset="2"/>
              <a:buNone/>
            </a:pPr>
            <a:r>
              <a:rPr lang="en-US" altLang="ko-KR" sz="1400" dirty="0" smtClean="0">
                <a:ea typeface="굴림" pitchFamily="50" charset="-127"/>
              </a:rPr>
              <a:t>	2008	February	MV PETRA TRAVESSER – Spooling Job – 64mm x 330mtr</a:t>
            </a:r>
          </a:p>
          <a:p>
            <a:pPr>
              <a:buFont typeface="Wingdings 2" pitchFamily="18" charset="2"/>
              <a:buNone/>
            </a:pPr>
            <a:r>
              <a:rPr lang="en-US" altLang="ko-KR" sz="1400" dirty="0" smtClean="0">
                <a:ea typeface="굴림" pitchFamily="50" charset="-127"/>
              </a:rPr>
              <a:t>	2008	May	 Hyundai </a:t>
            </a:r>
            <a:r>
              <a:rPr lang="en-US" altLang="ko-KR" sz="1400" dirty="0" err="1" smtClean="0">
                <a:ea typeface="굴림" pitchFamily="50" charset="-127"/>
              </a:rPr>
              <a:t>Samho</a:t>
            </a:r>
            <a:r>
              <a:rPr lang="en-US" altLang="ko-KR" sz="1400" dirty="0" smtClean="0">
                <a:ea typeface="굴림" pitchFamily="50" charset="-127"/>
              </a:rPr>
              <a:t> Heavy Industries – Repair for the fuel tank in </a:t>
            </a:r>
            <a:r>
              <a:rPr lang="en-US" altLang="ko-KR" sz="1400" dirty="0" err="1" smtClean="0">
                <a:ea typeface="굴림" pitchFamily="50" charset="-127"/>
              </a:rPr>
              <a:t>S’pore</a:t>
            </a:r>
            <a:r>
              <a:rPr lang="en-US" altLang="ko-KR" sz="1400" dirty="0" smtClean="0">
                <a:ea typeface="굴림" pitchFamily="50" charset="-127"/>
              </a:rPr>
              <a:t> anchorage</a:t>
            </a:r>
          </a:p>
          <a:p>
            <a:pPr>
              <a:buFont typeface="Wingdings 2" pitchFamily="18" charset="2"/>
              <a:buNone/>
            </a:pPr>
            <a:r>
              <a:rPr lang="en-US" altLang="ko-KR" sz="1400" dirty="0" smtClean="0">
                <a:ea typeface="굴림" pitchFamily="50" charset="-127"/>
              </a:rPr>
              <a:t>	2008	May	 DL </a:t>
            </a:r>
            <a:r>
              <a:rPr lang="en-US" altLang="ko-KR" sz="1400" dirty="0" err="1" smtClean="0">
                <a:ea typeface="굴림" pitchFamily="50" charset="-127"/>
              </a:rPr>
              <a:t>DL</a:t>
            </a:r>
            <a:r>
              <a:rPr lang="en-US" altLang="ko-KR" sz="1400" dirty="0" smtClean="0">
                <a:ea typeface="굴림" pitchFamily="50" charset="-127"/>
              </a:rPr>
              <a:t> CALLA) – Docking &amp; Repairing in Singapore</a:t>
            </a:r>
          </a:p>
          <a:p>
            <a:pPr>
              <a:buFont typeface="Wingdings 2" pitchFamily="18" charset="2"/>
              <a:buNone/>
            </a:pPr>
            <a:r>
              <a:rPr lang="en-US" altLang="ko-KR" sz="1400" dirty="0" smtClean="0">
                <a:ea typeface="굴림" pitchFamily="50" charset="-127"/>
              </a:rPr>
              <a:t>	2008	September	M/V BIKAN – Repairing for grab system &amp;  replace it.</a:t>
            </a:r>
          </a:p>
          <a:p>
            <a:pPr>
              <a:buFont typeface="Wingdings 2" pitchFamily="18" charset="2"/>
              <a:buNone/>
            </a:pPr>
            <a:r>
              <a:rPr lang="en-US" altLang="ko-KR" sz="1400" dirty="0" smtClean="0">
                <a:ea typeface="굴림" pitchFamily="50" charset="-127"/>
              </a:rPr>
              <a:t>	2008	September	YM 88 – Repairing for Motor &amp; Panel Circuit board</a:t>
            </a:r>
          </a:p>
          <a:p>
            <a:pPr>
              <a:buFont typeface="Wingdings 2" pitchFamily="18" charset="2"/>
              <a:buNone/>
            </a:pPr>
            <a:r>
              <a:rPr lang="en-US" altLang="ko-KR" sz="1400" dirty="0" smtClean="0">
                <a:ea typeface="굴림" pitchFamily="50" charset="-127"/>
              </a:rPr>
              <a:t>	</a:t>
            </a:r>
          </a:p>
          <a:p>
            <a:pPr>
              <a:buFont typeface="Wingdings 2" pitchFamily="18" charset="2"/>
              <a:buNone/>
            </a:pPr>
            <a:endParaRPr lang="en-US" altLang="ko-KR" sz="1400" dirty="0" smtClean="0">
              <a:ea typeface="굴림" pitchFamily="50" charset="-127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219200"/>
            <a:ext cx="8382000" cy="1588"/>
          </a:xfrm>
          <a:prstGeom prst="line">
            <a:avLst/>
          </a:prstGeom>
          <a:ln w="38100">
            <a:solidFill>
              <a:srgbClr val="0070C0">
                <a:alpha val="9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85750"/>
            <a:ext cx="8382000" cy="93345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ko-K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  </a:t>
            </a:r>
            <a:r>
              <a:rPr lang="en-US" altLang="ko-KR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Mtide</a:t>
            </a:r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 Engineering &amp; Trading Pte Ltd</a:t>
            </a:r>
            <a:r>
              <a:rPr lang="en-US" altLang="ko-K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/>
            </a:r>
            <a:br>
              <a:rPr lang="en-US" altLang="ko-K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</a:br>
            <a:r>
              <a:rPr lang="en-US" altLang="ko-K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  </a:t>
            </a:r>
            <a:r>
              <a:rPr lang="en-US" altLang="ko-KR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SUBSIDIARY OF MOSESTIDE PTE LTD</a:t>
            </a:r>
            <a:endParaRPr lang="ko-KR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7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altLang="ko-KR" dirty="0" smtClean="0">
                <a:ea typeface="굴림" pitchFamily="50" charset="-127"/>
              </a:rPr>
              <a:t>   Repair track Record - 2</a:t>
            </a:r>
          </a:p>
          <a:p>
            <a:pPr>
              <a:lnSpc>
                <a:spcPct val="80000"/>
              </a:lnSpc>
              <a:buClr>
                <a:srgbClr val="000099"/>
              </a:buClr>
              <a:buFont typeface="Wingdings 2" pitchFamily="18" charset="2"/>
              <a:buNone/>
            </a:pPr>
            <a:r>
              <a:rPr lang="en-US" altLang="ko-KR" sz="1400" b="1" dirty="0" smtClean="0">
                <a:solidFill>
                  <a:srgbClr val="003399"/>
                </a:solidFill>
                <a:ea typeface="굴림" pitchFamily="50" charset="-127"/>
                <a:cs typeface="Times New Roman" pitchFamily="18" charset="0"/>
              </a:rPr>
              <a:t> </a:t>
            </a:r>
            <a:r>
              <a:rPr lang="en-US" altLang="ko-KR" sz="1400" dirty="0" smtClean="0">
                <a:ea typeface="굴림" pitchFamily="50" charset="-127"/>
              </a:rPr>
              <a:t>	</a:t>
            </a:r>
          </a:p>
          <a:p>
            <a:pPr>
              <a:lnSpc>
                <a:spcPct val="80000"/>
              </a:lnSpc>
              <a:buClr>
                <a:srgbClr val="000099"/>
              </a:buClr>
              <a:buFont typeface="Wingdings 2" pitchFamily="18" charset="2"/>
              <a:buNone/>
            </a:pPr>
            <a:r>
              <a:rPr lang="en-US" altLang="ko-KR" sz="1400" dirty="0" smtClean="0">
                <a:ea typeface="굴림" pitchFamily="50" charset="-127"/>
              </a:rPr>
              <a:t>      </a:t>
            </a:r>
          </a:p>
          <a:p>
            <a:pPr>
              <a:buFont typeface="Wingdings 2" pitchFamily="18" charset="2"/>
              <a:buNone/>
            </a:pPr>
            <a:r>
              <a:rPr lang="en-US" altLang="ko-KR" sz="1400" dirty="0" smtClean="0">
                <a:ea typeface="굴림" pitchFamily="50" charset="-127"/>
              </a:rPr>
              <a:t>	2008	October	 M/V  Golden Express – Doppler &amp; Speed Log Repairing in </a:t>
            </a:r>
            <a:r>
              <a:rPr lang="en-US" altLang="ko-KR" sz="1400" dirty="0" err="1" smtClean="0">
                <a:ea typeface="굴림" pitchFamily="50" charset="-127"/>
              </a:rPr>
              <a:t>S’pore</a:t>
            </a:r>
            <a:endParaRPr lang="en-US" altLang="ko-KR" sz="1400" dirty="0" smtClean="0">
              <a:ea typeface="굴림" pitchFamily="50" charset="-127"/>
            </a:endParaRPr>
          </a:p>
          <a:p>
            <a:pPr>
              <a:buFont typeface="Wingdings 2" pitchFamily="18" charset="2"/>
              <a:buNone/>
            </a:pPr>
            <a:r>
              <a:rPr lang="en-US" altLang="ko-KR" sz="1400" dirty="0" smtClean="0">
                <a:ea typeface="굴림" pitchFamily="50" charset="-127"/>
              </a:rPr>
              <a:t>	2008	</a:t>
            </a:r>
            <a:r>
              <a:rPr lang="en-US" altLang="ko-KR" sz="1400" dirty="0" err="1" smtClean="0">
                <a:ea typeface="굴림" pitchFamily="50" charset="-127"/>
              </a:rPr>
              <a:t>Octtober</a:t>
            </a:r>
            <a:r>
              <a:rPr lang="en-US" altLang="ko-KR" sz="1400" dirty="0" smtClean="0">
                <a:ea typeface="굴림" pitchFamily="50" charset="-127"/>
              </a:rPr>
              <a:t>	M/V Golden Express – Repairing for M/E Aux’ Blower System</a:t>
            </a:r>
          </a:p>
          <a:p>
            <a:pPr>
              <a:buFont typeface="Wingdings 2" pitchFamily="18" charset="2"/>
              <a:buNone/>
            </a:pPr>
            <a:r>
              <a:rPr lang="en-US" altLang="ko-KR" sz="1400" dirty="0" smtClean="0">
                <a:ea typeface="굴림" pitchFamily="50" charset="-127"/>
              </a:rPr>
              <a:t>	2009	February	M/V Hazel Ace – Renew fire damper &amp; repairing in </a:t>
            </a:r>
            <a:r>
              <a:rPr lang="en-US" altLang="ko-KR" sz="1400" dirty="0" err="1" smtClean="0">
                <a:ea typeface="굴림" pitchFamily="50" charset="-127"/>
              </a:rPr>
              <a:t>S’pore</a:t>
            </a:r>
            <a:r>
              <a:rPr lang="en-US" altLang="ko-KR" sz="1400" dirty="0" smtClean="0">
                <a:ea typeface="굴림" pitchFamily="50" charset="-127"/>
              </a:rPr>
              <a:t> anchorage</a:t>
            </a:r>
          </a:p>
          <a:p>
            <a:pPr>
              <a:buFont typeface="Wingdings 2" pitchFamily="18" charset="2"/>
              <a:buNone/>
            </a:pPr>
            <a:r>
              <a:rPr lang="en-US" altLang="ko-KR" sz="1400" dirty="0" smtClean="0">
                <a:ea typeface="굴림" pitchFamily="50" charset="-127"/>
              </a:rPr>
              <a:t>	2009	March	M/V </a:t>
            </a:r>
            <a:r>
              <a:rPr lang="en-US" altLang="ko-KR" sz="1400" dirty="0" err="1" smtClean="0">
                <a:ea typeface="굴림" pitchFamily="50" charset="-127"/>
              </a:rPr>
              <a:t>Dongbang</a:t>
            </a:r>
            <a:r>
              <a:rPr lang="en-US" altLang="ko-KR" sz="1400" dirty="0" smtClean="0">
                <a:ea typeface="굴림" pitchFamily="50" charset="-127"/>
              </a:rPr>
              <a:t> Giant No.1 – Repairing for ballast tank crack in Thailand </a:t>
            </a:r>
          </a:p>
          <a:p>
            <a:pPr>
              <a:buFont typeface="Wingdings 2" pitchFamily="18" charset="2"/>
              <a:buNone/>
            </a:pPr>
            <a:r>
              <a:rPr lang="en-US" altLang="ko-KR" sz="1400" dirty="0" smtClean="0">
                <a:ea typeface="굴림" pitchFamily="50" charset="-127"/>
              </a:rPr>
              <a:t>	2009	April	M/V </a:t>
            </a:r>
            <a:r>
              <a:rPr lang="en-US" altLang="ko-KR" sz="1400" dirty="0" err="1" smtClean="0">
                <a:ea typeface="굴림" pitchFamily="50" charset="-127"/>
              </a:rPr>
              <a:t>Voyarger</a:t>
            </a:r>
            <a:r>
              <a:rPr lang="en-US" altLang="ko-KR" sz="1400" dirty="0" smtClean="0">
                <a:ea typeface="굴림" pitchFamily="50" charset="-127"/>
              </a:rPr>
              <a:t> V – Repairing &amp; Modification Whole System in </a:t>
            </a:r>
            <a:r>
              <a:rPr lang="en-US" altLang="ko-KR" sz="1400" dirty="0" err="1" smtClean="0">
                <a:ea typeface="굴림" pitchFamily="50" charset="-127"/>
              </a:rPr>
              <a:t>S’pore</a:t>
            </a:r>
            <a:r>
              <a:rPr lang="en-US" altLang="ko-KR" sz="1400" dirty="0" smtClean="0">
                <a:ea typeface="굴림" pitchFamily="50" charset="-127"/>
              </a:rPr>
              <a:t>.</a:t>
            </a:r>
          </a:p>
          <a:p>
            <a:pPr>
              <a:buFont typeface="Wingdings 2" pitchFamily="18" charset="2"/>
              <a:buNone/>
            </a:pPr>
            <a:r>
              <a:rPr lang="en-US" altLang="ko-KR" sz="1400" dirty="0" smtClean="0">
                <a:ea typeface="굴림" pitchFamily="50" charset="-127"/>
              </a:rPr>
              <a:t>	2009	April	STX Shipyard Guarantee Job – Repairing for deck frame crack </a:t>
            </a:r>
          </a:p>
          <a:p>
            <a:pPr>
              <a:buFont typeface="Wingdings 2" pitchFamily="18" charset="2"/>
              <a:buNone/>
            </a:pPr>
            <a:r>
              <a:rPr lang="en-US" altLang="ko-KR" sz="1400" dirty="0" smtClean="0">
                <a:ea typeface="굴림" pitchFamily="50" charset="-127"/>
              </a:rPr>
              <a:t>	2009	June	M/V </a:t>
            </a:r>
            <a:r>
              <a:rPr lang="en-US" altLang="ko-KR" sz="1400" dirty="0" err="1" smtClean="0">
                <a:ea typeface="굴림" pitchFamily="50" charset="-127"/>
              </a:rPr>
              <a:t>Dongbang</a:t>
            </a:r>
            <a:r>
              <a:rPr lang="en-US" altLang="ko-KR" sz="1400" dirty="0" smtClean="0">
                <a:ea typeface="굴림" pitchFamily="50" charset="-127"/>
              </a:rPr>
              <a:t> Giant No.1 -  Docking &amp; Repair in Thailand</a:t>
            </a:r>
          </a:p>
          <a:p>
            <a:pPr>
              <a:buFont typeface="Wingdings 2" pitchFamily="18" charset="2"/>
              <a:buNone/>
            </a:pPr>
            <a:r>
              <a:rPr lang="en-US" altLang="ko-KR" sz="1400" dirty="0" smtClean="0">
                <a:ea typeface="굴림" pitchFamily="50" charset="-127"/>
              </a:rPr>
              <a:t>	2009	July	M/V Jonathan Ace – Repairing &amp; Delivery in </a:t>
            </a:r>
            <a:r>
              <a:rPr lang="en-US" altLang="ko-KR" sz="1400" dirty="0" err="1" smtClean="0">
                <a:ea typeface="굴림" pitchFamily="50" charset="-127"/>
              </a:rPr>
              <a:t>S’pore</a:t>
            </a:r>
            <a:r>
              <a:rPr lang="en-US" altLang="ko-KR" sz="1400" dirty="0" smtClean="0">
                <a:ea typeface="굴림" pitchFamily="50" charset="-127"/>
              </a:rPr>
              <a:t> ST Marine Shipyard</a:t>
            </a:r>
          </a:p>
          <a:p>
            <a:pPr>
              <a:buFont typeface="Wingdings 2" pitchFamily="18" charset="2"/>
              <a:buNone/>
            </a:pPr>
            <a:r>
              <a:rPr lang="en-US" altLang="ko-KR" sz="1400" dirty="0" smtClean="0">
                <a:ea typeface="굴림" pitchFamily="50" charset="-127"/>
              </a:rPr>
              <a:t>	2009	September	YTC HERA – Renew &amp; Install the </a:t>
            </a:r>
            <a:r>
              <a:rPr lang="en-US" altLang="ko-KR" sz="1400" dirty="0" err="1" smtClean="0">
                <a:ea typeface="굴림" pitchFamily="50" charset="-127"/>
              </a:rPr>
              <a:t>hyd</a:t>
            </a:r>
            <a:r>
              <a:rPr lang="en-US" altLang="ko-KR" sz="1400" dirty="0" smtClean="0">
                <a:ea typeface="굴림" pitchFamily="50" charset="-127"/>
              </a:rPr>
              <a:t>’ pipe line in BWT  at OPL</a:t>
            </a:r>
          </a:p>
          <a:p>
            <a:pPr>
              <a:buFont typeface="Wingdings 2" pitchFamily="18" charset="2"/>
              <a:buNone/>
            </a:pPr>
            <a:r>
              <a:rPr lang="en-US" altLang="ko-KR" sz="1400" dirty="0" smtClean="0">
                <a:ea typeface="굴림" pitchFamily="50" charset="-127"/>
              </a:rPr>
              <a:t>	2010	Jan	MV SEA OF FUTURE – Docking &amp; Repair in Singapore</a:t>
            </a:r>
          </a:p>
          <a:p>
            <a:pPr>
              <a:buFont typeface="Wingdings 2" pitchFamily="18" charset="2"/>
              <a:buNone/>
            </a:pPr>
            <a:r>
              <a:rPr lang="en-US" altLang="ko-KR" sz="1400" dirty="0" smtClean="0">
                <a:ea typeface="굴림" pitchFamily="50" charset="-127"/>
              </a:rPr>
              <a:t>	2010	June	MV Golden Brilliance – Docking &amp; Repair in Korea</a:t>
            </a:r>
          </a:p>
          <a:p>
            <a:pPr>
              <a:buFont typeface="Wingdings 2" pitchFamily="18" charset="2"/>
              <a:buNone/>
            </a:pPr>
            <a:r>
              <a:rPr lang="en-US" altLang="ko-KR" sz="1400" dirty="0" smtClean="0">
                <a:ea typeface="굴림" pitchFamily="50" charset="-127"/>
              </a:rPr>
              <a:t>	2010	July	MV SUNNY PRIDE – Docking &amp; Repair in Singapore</a:t>
            </a:r>
          </a:p>
          <a:p>
            <a:pPr>
              <a:buFont typeface="Wingdings 2" pitchFamily="18" charset="2"/>
              <a:buNone/>
            </a:pPr>
            <a:r>
              <a:rPr lang="en-US" altLang="ko-KR" sz="1400" dirty="0" smtClean="0">
                <a:ea typeface="굴림" pitchFamily="50" charset="-127"/>
              </a:rPr>
              <a:t>	2010 	July	MV FORTUNE TRADER – Docking &amp; Repair in Singapore</a:t>
            </a:r>
          </a:p>
          <a:p>
            <a:pPr>
              <a:buFont typeface="Wingdings 2" pitchFamily="18" charset="2"/>
              <a:buNone/>
            </a:pPr>
            <a:endParaRPr lang="en-US" altLang="ko-KR" sz="1400" dirty="0" smtClean="0">
              <a:ea typeface="굴림" pitchFamily="50" charset="-127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219200"/>
            <a:ext cx="8382000" cy="1588"/>
          </a:xfrm>
          <a:prstGeom prst="line">
            <a:avLst/>
          </a:prstGeom>
          <a:ln w="38100">
            <a:solidFill>
              <a:srgbClr val="0070C0">
                <a:alpha val="9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991" y="1052736"/>
            <a:ext cx="7632848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Korea marine product sales in </a:t>
            </a:r>
            <a:r>
              <a:rPr lang="en-US" altLang="ko-KR" dirty="0" err="1" smtClean="0"/>
              <a:t>S’pore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239888"/>
            <a:ext cx="7498080" cy="3853408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Wire rope </a:t>
            </a:r>
          </a:p>
          <a:p>
            <a:r>
              <a:rPr lang="en-US" altLang="ko-KR" sz="2800" dirty="0" smtClean="0"/>
              <a:t>Deck Crane</a:t>
            </a:r>
            <a:br>
              <a:rPr lang="en-US" altLang="ko-KR" sz="2800" dirty="0" smtClean="0"/>
            </a:br>
            <a:r>
              <a:rPr lang="en-US" altLang="ko-KR" sz="1800" dirty="0" smtClean="0"/>
              <a:t>- Marine Crane</a:t>
            </a:r>
            <a:br>
              <a:rPr lang="en-US" altLang="ko-KR" sz="1800" dirty="0" smtClean="0"/>
            </a:br>
            <a:r>
              <a:rPr lang="en-US" altLang="ko-KR" sz="1800" dirty="0" smtClean="0"/>
              <a:t>- Floating Crane ( 60/68Ton Crane )</a:t>
            </a:r>
            <a:br>
              <a:rPr lang="en-US" altLang="ko-KR" sz="1800" dirty="0" smtClean="0"/>
            </a:br>
            <a:r>
              <a:rPr lang="en-US" altLang="ko-KR" sz="1800" dirty="0" smtClean="0"/>
              <a:t>- Gantry Typed Deck Crane</a:t>
            </a:r>
            <a:br>
              <a:rPr lang="en-US" altLang="ko-KR" sz="1800" dirty="0" smtClean="0"/>
            </a:br>
            <a:r>
              <a:rPr lang="en-US" altLang="ko-KR" sz="1800" dirty="0" smtClean="0"/>
              <a:t>- Offshore Crane</a:t>
            </a:r>
            <a:br>
              <a:rPr lang="en-US" altLang="ko-KR" sz="1800" dirty="0" smtClean="0"/>
            </a:br>
            <a:r>
              <a:rPr lang="en-US" altLang="ko-KR" sz="1800" dirty="0" smtClean="0"/>
              <a:t>- Davit</a:t>
            </a:r>
            <a:br>
              <a:rPr lang="en-US" altLang="ko-KR" sz="1800" dirty="0" smtClean="0"/>
            </a:br>
            <a:r>
              <a:rPr lang="en-US" altLang="ko-KR" sz="1800" dirty="0" smtClean="0"/>
              <a:t>- Special Crane</a:t>
            </a:r>
            <a:br>
              <a:rPr lang="en-US" altLang="ko-KR" sz="1800" dirty="0" smtClean="0"/>
            </a:br>
            <a:r>
              <a:rPr lang="en-US" altLang="ko-KR" sz="1800" dirty="0" smtClean="0"/>
              <a:t>- Deck Machinery</a:t>
            </a:r>
            <a:endParaRPr lang="en-US" altLang="ko-KR" sz="2800" dirty="0" smtClean="0"/>
          </a:p>
          <a:p>
            <a:r>
              <a:rPr lang="en-US" altLang="ko-KR" sz="2800" dirty="0" smtClean="0"/>
              <a:t>All size &amp; kind of valve </a:t>
            </a:r>
          </a:p>
          <a:p>
            <a:endParaRPr lang="en-US" altLang="ko-KR" sz="2800" dirty="0" smtClean="0"/>
          </a:p>
          <a:p>
            <a:endParaRPr lang="en-US" altLang="ko-KR" sz="2800" dirty="0" smtClean="0"/>
          </a:p>
          <a:p>
            <a:endParaRPr lang="en-US" altLang="ko-KR" sz="2800" dirty="0" smtClean="0"/>
          </a:p>
          <a:p>
            <a:endParaRPr lang="ko-KR" altLang="en-US" sz="28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04800" y="285750"/>
            <a:ext cx="8382000" cy="933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굴림" pitchFamily="50" charset="-127"/>
                <a:cs typeface="+mj-cs"/>
              </a:rPr>
              <a:t>  </a:t>
            </a:r>
            <a:r>
              <a:rPr kumimoji="0" lang="en-US" altLang="ko-K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굴림" pitchFamily="50" charset="-127"/>
                <a:cs typeface="+mj-cs"/>
              </a:rPr>
              <a:t>Mtide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굴림" pitchFamily="50" charset="-127"/>
                <a:cs typeface="+mj-cs"/>
              </a:rPr>
              <a:t> Engineering &amp; Trading Pte Ltd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굴림" pitchFamily="50" charset="-127"/>
                <a:cs typeface="+mj-cs"/>
              </a:rPr>
              <a:t/>
            </a:r>
            <a:b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굴림" pitchFamily="50" charset="-127"/>
                <a:cs typeface="+mj-cs"/>
              </a:rPr>
            </a:b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굴림" pitchFamily="50" charset="-127"/>
                <a:cs typeface="+mj-cs"/>
              </a:rPr>
              <a:t>  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굴림" pitchFamily="50" charset="-127"/>
                <a:cs typeface="+mj-cs"/>
              </a:rPr>
              <a:t>SUBSIDIARY OF MOSESTIDE PTE LTD</a:t>
            </a:r>
            <a:endParaRPr kumimoji="0" lang="ko-K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219200"/>
            <a:ext cx="8382000" cy="1588"/>
          </a:xfrm>
          <a:prstGeom prst="line">
            <a:avLst/>
          </a:prstGeom>
          <a:ln w="38100">
            <a:solidFill>
              <a:srgbClr val="0070C0">
                <a:alpha val="9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2" cstate="print">
            <a:lum bright="11000"/>
          </a:blip>
          <a:stretch>
            <a:fillRect/>
          </a:stretch>
        </p:blipFill>
        <p:spPr bwMode="auto">
          <a:xfrm>
            <a:off x="1043608" y="764704"/>
            <a:ext cx="810039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7776864" cy="63522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0C0"/>
                </a:solidFill>
              </a:rPr>
              <a:t>Repair/New Building Shipyard in Korea</a:t>
            </a:r>
            <a:endParaRPr sz="1600" b="1" dirty="0">
              <a:solidFill>
                <a:srgbClr val="0070C0"/>
              </a:solidFill>
            </a:endParaRPr>
          </a:p>
        </p:txBody>
      </p:sp>
      <p:pic>
        <p:nvPicPr>
          <p:cNvPr id="8" name="Picture 7" descr="boa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7502" y="3861048"/>
            <a:ext cx="1227015" cy="432048"/>
          </a:xfrm>
          <a:prstGeom prst="rect">
            <a:avLst/>
          </a:prstGeom>
        </p:spPr>
      </p:pic>
      <p:pic>
        <p:nvPicPr>
          <p:cNvPr id="9" name="Picture 8" descr="boa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9729" y="3356992"/>
            <a:ext cx="1022513" cy="360040"/>
          </a:xfrm>
          <a:prstGeom prst="rect">
            <a:avLst/>
          </a:prstGeom>
        </p:spPr>
      </p:pic>
      <p:pic>
        <p:nvPicPr>
          <p:cNvPr id="10" name="Picture 9" descr="poi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31529">
            <a:off x="6454453" y="3725548"/>
            <a:ext cx="660825" cy="22065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991697" y="3775323"/>
            <a:ext cx="1224136" cy="504056"/>
          </a:xfrm>
          <a:prstGeom prst="rect">
            <a:avLst/>
          </a:prstGeom>
        </p:spPr>
        <p:txBody>
          <a:bodyPr anchor="b">
            <a:normAutofit fontScale="25000" lnSpcReduction="2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Busan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Oriental Shipyard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dirty="0" err="1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Kangnam</a:t>
            </a:r>
            <a:r>
              <a:rPr lang="en-US" sz="36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Shipyard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poi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25672">
            <a:off x="6765036" y="3164458"/>
            <a:ext cx="660825" cy="220659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7349876" y="2981324"/>
            <a:ext cx="1470596" cy="375668"/>
          </a:xfrm>
          <a:prstGeom prst="rect">
            <a:avLst/>
          </a:prstGeom>
        </p:spPr>
        <p:txBody>
          <a:bodyPr anchor="b">
            <a:normAutofit fontScale="25000" lnSpcReduction="2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Ulsan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Hyundai </a:t>
            </a:r>
            <a:r>
              <a:rPr lang="en-US" sz="3600" dirty="0" err="1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Mipo</a:t>
            </a:r>
            <a:r>
              <a:rPr lang="en-US" sz="36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Shipyard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dirty="0" err="1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Sekwang</a:t>
            </a:r>
            <a:r>
              <a:rPr lang="en-US" sz="36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Heavy Industries</a:t>
            </a:r>
            <a:endParaRPr lang="en-US" sz="3600" dirty="0" smtClean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3" descr="poi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707996">
            <a:off x="3840287" y="3782688"/>
            <a:ext cx="660825" cy="22065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627784" y="3501008"/>
            <a:ext cx="1368152" cy="432048"/>
          </a:xfrm>
          <a:prstGeom prst="rect">
            <a:avLst/>
          </a:prstGeom>
        </p:spPr>
        <p:txBody>
          <a:bodyPr anchor="b">
            <a:normAutofit fontScale="62500" lnSpcReduction="2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Mokpo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3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Mokpo Heavy Industry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30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Dae</a:t>
            </a:r>
            <a:r>
              <a:rPr kumimoji="0" lang="en-US" sz="1300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30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Bul</a:t>
            </a:r>
            <a:r>
              <a:rPr kumimoji="0" lang="en-US" sz="1300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Shipyard</a:t>
            </a:r>
          </a:p>
        </p:txBody>
      </p:sp>
      <p:pic>
        <p:nvPicPr>
          <p:cNvPr id="16" name="Picture 15" descr="boa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573016"/>
            <a:ext cx="792087" cy="278904"/>
          </a:xfrm>
          <a:prstGeom prst="rect">
            <a:avLst/>
          </a:prstGeom>
        </p:spPr>
      </p:pic>
      <p:pic>
        <p:nvPicPr>
          <p:cNvPr id="17" name="Picture 16" descr="poi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123992">
            <a:off x="5906572" y="4106288"/>
            <a:ext cx="660825" cy="221181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6292602" y="4414267"/>
            <a:ext cx="1176511" cy="393948"/>
          </a:xfrm>
          <a:prstGeom prst="rect">
            <a:avLst/>
          </a:prstGeom>
        </p:spPr>
        <p:txBody>
          <a:bodyPr anchor="b">
            <a:normAutofit fontScale="32500" lnSpcReduction="2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Tong Young</a:t>
            </a: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21C Shipyard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Picture 18" descr="boa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0700" y="4509120"/>
            <a:ext cx="613508" cy="216024"/>
          </a:xfrm>
          <a:prstGeom prst="rect">
            <a:avLst/>
          </a:prstGeom>
        </p:spPr>
      </p:pic>
      <p:pic>
        <p:nvPicPr>
          <p:cNvPr id="20" name="Picture 19" descr="poi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243937">
            <a:off x="5055039" y="4200610"/>
            <a:ext cx="660825" cy="221181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5096247" y="4581128"/>
            <a:ext cx="843905" cy="389012"/>
          </a:xfrm>
          <a:prstGeom prst="rect">
            <a:avLst/>
          </a:prstGeom>
        </p:spPr>
        <p:txBody>
          <a:bodyPr anchor="b">
            <a:normAutofit fontScale="32500" lnSpcReduction="2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Yu Su</a:t>
            </a: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YS Shipyard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" name="Picture 21" descr="boa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5139" y="4680570"/>
            <a:ext cx="613508" cy="216024"/>
          </a:xfrm>
          <a:prstGeom prst="rect">
            <a:avLst/>
          </a:prstGeom>
        </p:spPr>
      </p:pic>
      <p:pic>
        <p:nvPicPr>
          <p:cNvPr id="23" name="Picture 22" descr="poi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274717">
            <a:off x="1041229" y="1090806"/>
            <a:ext cx="660825" cy="224820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547664" y="836712"/>
            <a:ext cx="1737718" cy="417190"/>
          </a:xfrm>
          <a:prstGeom prst="rect">
            <a:avLst/>
          </a:prstGeom>
        </p:spPr>
        <p:txBody>
          <a:bodyPr anchor="b">
            <a:normAutofit fontScale="40000" lnSpcReduction="2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Dalian, China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Dalian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DaeYang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Shipyard</a:t>
            </a:r>
          </a:p>
        </p:txBody>
      </p:sp>
      <p:pic>
        <p:nvPicPr>
          <p:cNvPr id="25" name="Picture 24" descr="boa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196752"/>
            <a:ext cx="1022513" cy="360040"/>
          </a:xfrm>
          <a:prstGeom prst="rect">
            <a:avLst/>
          </a:prstGeom>
        </p:spPr>
      </p:pic>
      <p:pic>
        <p:nvPicPr>
          <p:cNvPr id="27" name="Picture 26" descr="poi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618484">
            <a:off x="3958817" y="1257399"/>
            <a:ext cx="660825" cy="220659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2843808" y="1340768"/>
            <a:ext cx="1368152" cy="432048"/>
          </a:xfrm>
          <a:prstGeom prst="rect">
            <a:avLst/>
          </a:prstGeom>
        </p:spPr>
        <p:txBody>
          <a:bodyPr anchor="b">
            <a:normAutofit fontScale="77500" lnSpcReduction="2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Incheon</a:t>
            </a:r>
            <a:endParaRPr lang="en-US" sz="1300" dirty="0" smtClean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30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Samkwang</a:t>
            </a:r>
            <a:r>
              <a:rPr kumimoji="0" lang="en-US" sz="1300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Shipyard</a:t>
            </a:r>
          </a:p>
        </p:txBody>
      </p:sp>
      <p:pic>
        <p:nvPicPr>
          <p:cNvPr id="29" name="Picture 28" descr="boa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0380" y="1700808"/>
            <a:ext cx="613508" cy="216024"/>
          </a:xfrm>
          <a:prstGeom prst="rect">
            <a:avLst/>
          </a:prstGeom>
        </p:spPr>
      </p:pic>
      <p:pic>
        <p:nvPicPr>
          <p:cNvPr id="30" name="Picture 29" descr="boa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8859" y="4437112"/>
            <a:ext cx="409005" cy="144016"/>
          </a:xfrm>
          <a:prstGeom prst="rect">
            <a:avLst/>
          </a:prstGeom>
        </p:spPr>
      </p:pic>
      <p:pic>
        <p:nvPicPr>
          <p:cNvPr id="31" name="Picture 30" descr="poi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618484">
            <a:off x="3821313" y="3965933"/>
            <a:ext cx="660825" cy="220659"/>
          </a:xfrm>
          <a:prstGeom prst="rect">
            <a:avLst/>
          </a:prstGeom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3224039" y="4077072"/>
            <a:ext cx="987921" cy="576064"/>
          </a:xfrm>
          <a:prstGeom prst="rect">
            <a:avLst/>
          </a:prstGeom>
        </p:spPr>
        <p:txBody>
          <a:bodyPr anchor="b">
            <a:normAutofit fontScale="32500" lnSpcReduction="2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Mokpo</a:t>
            </a: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5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Green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Shipyard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( Yacht, Pilot boat 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200400" y="5589240"/>
            <a:ext cx="6248400" cy="1296144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defRPr/>
            </a:pPr>
            <a:r>
              <a:rPr lang="en-US" altLang="ko-KR" sz="1100" b="1" dirty="0" err="1" smtClean="0">
                <a:solidFill>
                  <a:srgbClr val="0070C0"/>
                </a:solidFill>
                <a:latin typeface="Tahoma" pitchFamily="34" charset="0"/>
                <a:ea typeface="굴림" pitchFamily="50" charset="-127"/>
                <a:cs typeface="Tahoma" pitchFamily="34" charset="0"/>
              </a:rPr>
              <a:t>Mtide</a:t>
            </a:r>
            <a:r>
              <a:rPr lang="en-US" altLang="ko-KR" sz="1100" b="1" dirty="0" smtClean="0">
                <a:solidFill>
                  <a:srgbClr val="0070C0"/>
                </a:solidFill>
                <a:latin typeface="Tahoma" pitchFamily="34" charset="0"/>
                <a:ea typeface="굴림" pitchFamily="50" charset="-127"/>
                <a:cs typeface="Tahoma" pitchFamily="34" charset="0"/>
              </a:rPr>
              <a:t> Engineering &amp; Trading Pte Ltd</a:t>
            </a:r>
            <a:endParaRPr lang="en-US" altLang="ko-KR" sz="1100" dirty="0">
              <a:solidFill>
                <a:srgbClr val="0070C0"/>
              </a:solidFill>
              <a:latin typeface="Tahoma" pitchFamily="34" charset="0"/>
              <a:ea typeface="굴림" pitchFamily="50" charset="-127"/>
              <a:cs typeface="Tahoma" pitchFamily="34" charset="0"/>
            </a:endParaRPr>
          </a:p>
          <a:p>
            <a:pPr>
              <a:defRPr/>
            </a:pPr>
            <a:r>
              <a:rPr lang="en-US" altLang="ko-KR" sz="100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120 Lower Delta Road # 12-12 </a:t>
            </a:r>
            <a:r>
              <a:rPr lang="en-US" altLang="ko-KR" sz="1000" dirty="0" err="1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Cendex</a:t>
            </a:r>
            <a:r>
              <a:rPr lang="en-US" altLang="ko-KR" sz="100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Centre Singapore 169208</a:t>
            </a:r>
          </a:p>
          <a:p>
            <a:pPr>
              <a:defRPr/>
            </a:pPr>
            <a:r>
              <a:rPr lang="en-US" altLang="ko-KR" sz="100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Tel : +(65) 6396 5474  Fax: +(65) 6396 5472  Mail : </a:t>
            </a:r>
            <a:r>
              <a:rPr lang="en-US" altLang="ko-KR" sz="1000" u="sng" dirty="0" smtClean="0">
                <a:solidFill>
                  <a:srgbClr val="0070C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operation@mtide.com.sg</a:t>
            </a:r>
          </a:p>
          <a:p>
            <a:pPr>
              <a:defRPr/>
            </a:pPr>
            <a:r>
              <a:rPr lang="en-US" altLang="ko-KR" sz="1200" b="1" dirty="0" smtClean="0">
                <a:solidFill>
                  <a:srgbClr val="0070C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PIC : Mr. Greg Kim Y. B. / Mr. Peter Ha Y. H.</a:t>
            </a:r>
            <a:endParaRPr lang="en-US" altLang="ko-KR" sz="1200" b="1" dirty="0">
              <a:solidFill>
                <a:srgbClr val="0070C0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  <a:p>
            <a:pPr>
              <a:defRPr/>
            </a:pPr>
            <a:r>
              <a:rPr lang="en-US" altLang="ko-KR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굴림" pitchFamily="50" charset="-127"/>
              </a:rPr>
              <a:t>Singapore Mobile : +65 9752 1034</a:t>
            </a:r>
          </a:p>
          <a:p>
            <a:pPr>
              <a:defRPr/>
            </a:pPr>
            <a:r>
              <a:rPr lang="en-US" altLang="ko-KR" sz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굴림" pitchFamily="50" charset="-127"/>
              </a:rPr>
              <a:t>Korea Mobile : +82 10 5094 3880</a:t>
            </a:r>
            <a:endParaRPr lang="en-US" altLang="ko-KR" sz="12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Busan</a:t>
            </a:r>
            <a:endParaRPr lang="en-US" altLang="ko-KR" dirty="0" smtClean="0"/>
          </a:p>
          <a:p>
            <a:r>
              <a:rPr lang="en-US" altLang="ko-KR" sz="1400" dirty="0" smtClean="0"/>
              <a:t>Orient Shipyard</a:t>
            </a:r>
            <a:endParaRPr lang="ko-KR" altLang="en-US" sz="1400" dirty="0"/>
          </a:p>
        </p:txBody>
      </p:sp>
      <p:pic>
        <p:nvPicPr>
          <p:cNvPr id="1026" name="Picture 2" descr="C:\Users\John\Desktop\Shipyard Brocher\orien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92896"/>
            <a:ext cx="5021977" cy="3384376"/>
          </a:xfrm>
          <a:prstGeom prst="rect">
            <a:avLst/>
          </a:prstGeom>
          <a:noFill/>
        </p:spPr>
      </p:pic>
      <p:pic>
        <p:nvPicPr>
          <p:cNvPr id="2050" name="Picture 2" descr="C:\Users\John\Desktop\Shipyard Brocher\orien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494012"/>
            <a:ext cx="1571629" cy="338326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71600" y="116632"/>
            <a:ext cx="7776864" cy="635223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Repair/New Building Shipyard in Korea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Busan</a:t>
            </a:r>
            <a:endParaRPr lang="en-US" altLang="ko-KR" dirty="0" smtClean="0"/>
          </a:p>
          <a:p>
            <a:r>
              <a:rPr lang="en-US" altLang="ko-KR" sz="1400" dirty="0" smtClean="0"/>
              <a:t>Orient Shipyard</a:t>
            </a:r>
            <a:endParaRPr lang="ko-KR" altLang="en-US" sz="1400" dirty="0"/>
          </a:p>
        </p:txBody>
      </p:sp>
      <p:pic>
        <p:nvPicPr>
          <p:cNvPr id="4" name="Picture 2" descr="C:\Users\John\Desktop\Shipyard Brocher\Orien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183" y="2382788"/>
            <a:ext cx="3997642" cy="2808312"/>
          </a:xfrm>
          <a:prstGeom prst="rect">
            <a:avLst/>
          </a:prstGeom>
          <a:noFill/>
        </p:spPr>
      </p:pic>
      <p:pic>
        <p:nvPicPr>
          <p:cNvPr id="1027" name="Picture 3" descr="C:\Users\John\Desktop\Shipyard Brocher\Orient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2148" y="2366565"/>
            <a:ext cx="4067944" cy="3260662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71600" y="116632"/>
            <a:ext cx="7776864" cy="635223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Repair/New Building Shipyard in Korea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Busan</a:t>
            </a:r>
            <a:endParaRPr lang="en-US" altLang="ko-KR" dirty="0" smtClean="0"/>
          </a:p>
          <a:p>
            <a:r>
              <a:rPr lang="en-US" altLang="ko-KR" sz="1400" dirty="0" smtClean="0"/>
              <a:t>Kang Nam Shipyard</a:t>
            </a:r>
            <a:endParaRPr lang="ko-KR" altLang="en-US" sz="1400" dirty="0"/>
          </a:p>
        </p:txBody>
      </p:sp>
      <p:pic>
        <p:nvPicPr>
          <p:cNvPr id="1027" name="Picture 3" descr="C:\Users\John\Desktop\Shipyard Brocher\kangna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511550"/>
            <a:ext cx="6264696" cy="3686334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71600" y="116632"/>
            <a:ext cx="7776864" cy="635223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Repair/New Building Shipyard in Korea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Ulsan</a:t>
            </a:r>
          </a:p>
          <a:p>
            <a:r>
              <a:rPr lang="en-US" altLang="ko-KR" sz="1400" dirty="0" smtClean="0"/>
              <a:t>Hyundai </a:t>
            </a:r>
            <a:r>
              <a:rPr lang="en-US" altLang="ko-KR" sz="1400" dirty="0" err="1" smtClean="0"/>
              <a:t>Mipo</a:t>
            </a:r>
            <a:r>
              <a:rPr lang="en-US" altLang="ko-KR" sz="1400" dirty="0" smtClean="0"/>
              <a:t> Shipyard</a:t>
            </a:r>
            <a:endParaRPr lang="ko-KR" altLang="en-US" sz="1400" dirty="0"/>
          </a:p>
        </p:txBody>
      </p:sp>
      <p:pic>
        <p:nvPicPr>
          <p:cNvPr id="3074" name="Picture 2" descr="C:\Users\John\Desktop\Shipyard Brocher\mip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20888"/>
            <a:ext cx="5219700" cy="1419225"/>
          </a:xfrm>
          <a:prstGeom prst="rect">
            <a:avLst/>
          </a:prstGeom>
          <a:noFill/>
        </p:spPr>
      </p:pic>
      <p:pic>
        <p:nvPicPr>
          <p:cNvPr id="3075" name="Picture 3" descr="C:\Users\John\Desktop\Shipyard Brocher\mip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029050"/>
            <a:ext cx="5219700" cy="120015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71600" y="116632"/>
            <a:ext cx="7776864" cy="635223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Repair/New Building Shipyard in Korea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Mokpo</a:t>
            </a:r>
          </a:p>
          <a:p>
            <a:r>
              <a:rPr lang="en-US" altLang="ko-KR" sz="1400" dirty="0" smtClean="0"/>
              <a:t>Hyun Sung</a:t>
            </a:r>
            <a:endParaRPr lang="ko-KR" altLang="en-US" sz="1400" dirty="0"/>
          </a:p>
        </p:txBody>
      </p:sp>
      <p:pic>
        <p:nvPicPr>
          <p:cNvPr id="4098" name="Picture 2" descr="C:\Users\John\Desktop\Shipyard Brocher\hyungsu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92896"/>
            <a:ext cx="3708546" cy="3505828"/>
          </a:xfrm>
          <a:prstGeom prst="rect">
            <a:avLst/>
          </a:prstGeom>
          <a:noFill/>
        </p:spPr>
      </p:pic>
      <p:pic>
        <p:nvPicPr>
          <p:cNvPr id="4099" name="Picture 3" descr="C:\Users\John\Desktop\Shipyard Brocher\hyungsun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2516" y="2492896"/>
            <a:ext cx="4132053" cy="3512245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71600" y="116632"/>
            <a:ext cx="7776864" cy="635223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Repair/New Building Shipyard in Korea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Mokpo</a:t>
            </a:r>
          </a:p>
          <a:p>
            <a:r>
              <a:rPr lang="en-US" altLang="ko-KR" sz="1400" dirty="0" err="1" smtClean="0"/>
              <a:t>Dae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bul</a:t>
            </a:r>
            <a:r>
              <a:rPr lang="en-US" altLang="ko-KR" sz="1400" dirty="0" smtClean="0"/>
              <a:t> Shipyard</a:t>
            </a:r>
            <a:endParaRPr lang="ko-KR" altLang="en-US" sz="1400" dirty="0"/>
          </a:p>
        </p:txBody>
      </p:sp>
      <p:pic>
        <p:nvPicPr>
          <p:cNvPr id="5122" name="Picture 2" descr="C:\Users\John\Desktop\Shipyard Brocher\daebu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348880"/>
            <a:ext cx="5464646" cy="409382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71600" y="116632"/>
            <a:ext cx="7776864" cy="635223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Repair/New Building Shipyard in Korea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Tong Young</a:t>
            </a:r>
          </a:p>
          <a:p>
            <a:r>
              <a:rPr lang="en-US" altLang="ko-KR" sz="1400" dirty="0" smtClean="0"/>
              <a:t>21C Shipyard</a:t>
            </a:r>
            <a:endParaRPr lang="ko-KR" altLang="en-US" sz="1400" dirty="0"/>
          </a:p>
        </p:txBody>
      </p:sp>
      <p:pic>
        <p:nvPicPr>
          <p:cNvPr id="6146" name="Picture 2" descr="C:\Users\John\Desktop\Shipyard Brocher\21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1271" y="2420888"/>
            <a:ext cx="3860849" cy="2018331"/>
          </a:xfrm>
          <a:prstGeom prst="rect">
            <a:avLst/>
          </a:prstGeom>
          <a:noFill/>
        </p:spPr>
      </p:pic>
      <p:pic>
        <p:nvPicPr>
          <p:cNvPr id="6147" name="Picture 3" descr="C:\Users\John\Desktop\Shipyard Brocher\21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0612" y="4509120"/>
            <a:ext cx="4251548" cy="2110257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71600" y="116632"/>
            <a:ext cx="7776864" cy="635223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Repair/New Building Shipyard in Korea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768</TotalTime>
  <Words>395</Words>
  <Application>Microsoft Office PowerPoint</Application>
  <PresentationFormat>On-screen Show (4:3)</PresentationFormat>
  <Paragraphs>115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Solstice</vt:lpstr>
      <vt:lpstr>Slide 1</vt:lpstr>
      <vt:lpstr>Repair/New Building Shipyard in Korea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  Mtide Engineering &amp; Trading Pte Ltd   SUBSIDIARY OF MOSESTIDE PTE LTD</vt:lpstr>
      <vt:lpstr>  Mtide Engineering &amp; Trading Pte Ltd   SUBSIDIARY OF MOSESTIDE PTE LTD</vt:lpstr>
      <vt:lpstr>Korea marine product sales in S’pore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Shipyard in Korea</dc:title>
  <dc:creator>John</dc:creator>
  <cp:lastModifiedBy>John</cp:lastModifiedBy>
  <cp:revision>90</cp:revision>
  <dcterms:created xsi:type="dcterms:W3CDTF">2010-07-23T05:46:09Z</dcterms:created>
  <dcterms:modified xsi:type="dcterms:W3CDTF">2010-09-08T03:59:36Z</dcterms:modified>
</cp:coreProperties>
</file>